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67" r:id="rId5"/>
    <p:sldMasterId id="2147483668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</p:sldIdLst>
  <p:sldSz cy="5143500" cx="9144000"/>
  <p:notesSz cx="6858000" cy="9144000"/>
  <p:embeddedFontLst>
    <p:embeddedFont>
      <p:font typeface="Montserrat SemiBold"/>
      <p:regular r:id="rId31"/>
      <p:bold r:id="rId32"/>
      <p:italic r:id="rId33"/>
      <p:boldItalic r:id="rId34"/>
    </p:embeddedFont>
    <p:embeddedFont>
      <p:font typeface="Poppins"/>
      <p:regular r:id="rId35"/>
      <p:bold r:id="rId36"/>
      <p:italic r:id="rId37"/>
      <p:boldItalic r:id="rId38"/>
    </p:embeddedFont>
    <p:embeddedFont>
      <p:font typeface="Montserrat"/>
      <p:regular r:id="rId39"/>
      <p:bold r:id="rId40"/>
      <p:italic r:id="rId41"/>
      <p:boldItalic r:id="rId42"/>
    </p:embeddedFont>
    <p:embeddedFont>
      <p:font typeface="Montserrat Black"/>
      <p:bold r:id="rId43"/>
      <p:boldItalic r:id="rId4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8D10E11F-9CFC-4A71-8BA0-CB925002B1AF}">
  <a:tblStyle styleId="{8D10E11F-9CFC-4A71-8BA0-CB925002B1A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-bold.fntdata"/><Relationship Id="rId20" Type="http://schemas.openxmlformats.org/officeDocument/2006/relationships/slide" Target="slides/slide13.xml"/><Relationship Id="rId42" Type="http://schemas.openxmlformats.org/officeDocument/2006/relationships/font" Target="fonts/Montserrat-boldItalic.fntdata"/><Relationship Id="rId41" Type="http://schemas.openxmlformats.org/officeDocument/2006/relationships/font" Target="fonts/Montserrat-italic.fntdata"/><Relationship Id="rId22" Type="http://schemas.openxmlformats.org/officeDocument/2006/relationships/slide" Target="slides/slide15.xml"/><Relationship Id="rId44" Type="http://schemas.openxmlformats.org/officeDocument/2006/relationships/font" Target="fonts/MontserratBlack-boldItalic.fntdata"/><Relationship Id="rId21" Type="http://schemas.openxmlformats.org/officeDocument/2006/relationships/slide" Target="slides/slide14.xml"/><Relationship Id="rId43" Type="http://schemas.openxmlformats.org/officeDocument/2006/relationships/font" Target="fonts/MontserratBlack-bold.fntdata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29" Type="http://schemas.openxmlformats.org/officeDocument/2006/relationships/slide" Target="slides/slide2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font" Target="fonts/MontserratSemiBold-regular.fntdata"/><Relationship Id="rId30" Type="http://schemas.openxmlformats.org/officeDocument/2006/relationships/slide" Target="slides/slide23.xml"/><Relationship Id="rId11" Type="http://schemas.openxmlformats.org/officeDocument/2006/relationships/slide" Target="slides/slide4.xml"/><Relationship Id="rId33" Type="http://schemas.openxmlformats.org/officeDocument/2006/relationships/font" Target="fonts/MontserratSemiBold-italic.fntdata"/><Relationship Id="rId10" Type="http://schemas.openxmlformats.org/officeDocument/2006/relationships/slide" Target="slides/slide3.xml"/><Relationship Id="rId32" Type="http://schemas.openxmlformats.org/officeDocument/2006/relationships/font" Target="fonts/MontserratSemiBold-bold.fntdata"/><Relationship Id="rId13" Type="http://schemas.openxmlformats.org/officeDocument/2006/relationships/slide" Target="slides/slide6.xml"/><Relationship Id="rId35" Type="http://schemas.openxmlformats.org/officeDocument/2006/relationships/font" Target="fonts/Poppins-regular.fntdata"/><Relationship Id="rId12" Type="http://schemas.openxmlformats.org/officeDocument/2006/relationships/slide" Target="slides/slide5.xml"/><Relationship Id="rId34" Type="http://schemas.openxmlformats.org/officeDocument/2006/relationships/font" Target="fonts/MontserratSemiBold-boldItalic.fntdata"/><Relationship Id="rId15" Type="http://schemas.openxmlformats.org/officeDocument/2006/relationships/slide" Target="slides/slide8.xml"/><Relationship Id="rId37" Type="http://schemas.openxmlformats.org/officeDocument/2006/relationships/font" Target="fonts/Poppins-italic.fntdata"/><Relationship Id="rId14" Type="http://schemas.openxmlformats.org/officeDocument/2006/relationships/slide" Target="slides/slide7.xml"/><Relationship Id="rId36" Type="http://schemas.openxmlformats.org/officeDocument/2006/relationships/font" Target="fonts/Poppins-bold.fntdata"/><Relationship Id="rId17" Type="http://schemas.openxmlformats.org/officeDocument/2006/relationships/slide" Target="slides/slide10.xml"/><Relationship Id="rId39" Type="http://schemas.openxmlformats.org/officeDocument/2006/relationships/font" Target="fonts/Montserrat-regular.fntdata"/><Relationship Id="rId16" Type="http://schemas.openxmlformats.org/officeDocument/2006/relationships/slide" Target="slides/slide9.xml"/><Relationship Id="rId38" Type="http://schemas.openxmlformats.org/officeDocument/2006/relationships/font" Target="fonts/Poppins-boldItalic.fntdata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eee1126530_2_1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8" name="Google Shape;78;g1eee1126530_2_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f02ccacb63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1f02ccacb63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1f02ccacb6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1f02ccacb6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205739dcc0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205739dcc0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205739dcc02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205739dcc02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05739dcc02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205739dcc02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05739dcc02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205739dcc02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205739dcc02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205739dcc02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05739dcc02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205739dcc02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205739dcc02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205739dcc02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205739dcc02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205739dcc02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0629aef7b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20629aef7b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205739dcc02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205739dcc02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204aed332fe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204aed332fe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1eee1126530_2_6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2" name="Google Shape;262;g1eee1126530_2_6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1eee1126530_2_6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70" name="Google Shape;270;g1eee1126530_2_6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1eee1126530_2_3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0" name="Google Shape;100;g1eee1126530_2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eee1126530_2_5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3" name="Google Shape;123;g1eee1126530_2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eee1126530_2_5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8" name="Google Shape;128;g1eee1126530_2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Distributed Version Control System vs. Centralized Version Control System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1eee1126530_0_3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2" name="Google Shape;142;g1eee1126530_0_3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04aed332f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204aed332f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04aed332fe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204aed332fe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04aed332fe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04aed332fe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will happen if we edit staged files?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pen Slide 1">
  <p:cSld name="Open Slide_1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title"/>
          </p:nvPr>
        </p:nvSpPr>
        <p:spPr>
          <a:xfrm>
            <a:off x="420450" y="43700"/>
            <a:ext cx="81939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AAE1"/>
              </a:buClr>
              <a:buSzPts val="2200"/>
              <a:buFont typeface="Montserrat SemiBold"/>
              <a:buNone/>
              <a:defRPr sz="2200">
                <a:solidFill>
                  <a:srgbClr val="27AAE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5A94"/>
              </a:buClr>
              <a:buSzPts val="2200"/>
              <a:buFont typeface="Montserrat SemiBold"/>
              <a:buNone/>
              <a:defRPr sz="2200">
                <a:solidFill>
                  <a:srgbClr val="025A94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5A94"/>
              </a:buClr>
              <a:buSzPts val="2200"/>
              <a:buFont typeface="Montserrat SemiBold"/>
              <a:buNone/>
              <a:defRPr sz="2200">
                <a:solidFill>
                  <a:srgbClr val="025A94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5A94"/>
              </a:buClr>
              <a:buSzPts val="2200"/>
              <a:buFont typeface="Montserrat SemiBold"/>
              <a:buNone/>
              <a:defRPr sz="2200">
                <a:solidFill>
                  <a:srgbClr val="025A94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5A94"/>
              </a:buClr>
              <a:buSzPts val="2200"/>
              <a:buFont typeface="Montserrat SemiBold"/>
              <a:buNone/>
              <a:defRPr sz="2200">
                <a:solidFill>
                  <a:srgbClr val="025A94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5A94"/>
              </a:buClr>
              <a:buSzPts val="2200"/>
              <a:buFont typeface="Montserrat SemiBold"/>
              <a:buNone/>
              <a:defRPr sz="2200">
                <a:solidFill>
                  <a:srgbClr val="025A94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5A94"/>
              </a:buClr>
              <a:buSzPts val="2200"/>
              <a:buFont typeface="Montserrat SemiBold"/>
              <a:buNone/>
              <a:defRPr sz="2200">
                <a:solidFill>
                  <a:srgbClr val="025A94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5A94"/>
              </a:buClr>
              <a:buSzPts val="2200"/>
              <a:buFont typeface="Montserrat SemiBold"/>
              <a:buNone/>
              <a:defRPr sz="2200">
                <a:solidFill>
                  <a:srgbClr val="025A94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5A94"/>
              </a:buClr>
              <a:buSzPts val="2200"/>
              <a:buFont typeface="Montserrat SemiBold"/>
              <a:buNone/>
              <a:defRPr sz="2200">
                <a:solidFill>
                  <a:srgbClr val="025A94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/>
        </p:txBody>
      </p:sp>
      <p:sp>
        <p:nvSpPr>
          <p:cNvPr id="56" name="Google Shape;56;p1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 type="blank">
  <p:cSld name="BLANK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" y="0"/>
            <a:ext cx="9144000" cy="5143505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6"/>
          <p:cNvSpPr txBox="1"/>
          <p:nvPr>
            <p:ph type="title"/>
          </p:nvPr>
        </p:nvSpPr>
        <p:spPr>
          <a:xfrm>
            <a:off x="1489350" y="2313325"/>
            <a:ext cx="61653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AAE1"/>
              </a:buClr>
              <a:buSzPts val="3400"/>
              <a:buFont typeface="Montserrat SemiBold"/>
              <a:buNone/>
              <a:defRPr sz="3400">
                <a:solidFill>
                  <a:srgbClr val="27AAE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5A94"/>
              </a:buClr>
              <a:buSzPts val="3400"/>
              <a:buFont typeface="Montserrat SemiBold"/>
              <a:buNone/>
              <a:defRPr sz="3400">
                <a:solidFill>
                  <a:srgbClr val="025A94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5A94"/>
              </a:buClr>
              <a:buSzPts val="3400"/>
              <a:buFont typeface="Montserrat SemiBold"/>
              <a:buNone/>
              <a:defRPr sz="3400">
                <a:solidFill>
                  <a:srgbClr val="025A94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5A94"/>
              </a:buClr>
              <a:buSzPts val="3400"/>
              <a:buFont typeface="Montserrat SemiBold"/>
              <a:buNone/>
              <a:defRPr sz="3400">
                <a:solidFill>
                  <a:srgbClr val="025A94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5A94"/>
              </a:buClr>
              <a:buSzPts val="3400"/>
              <a:buFont typeface="Montserrat SemiBold"/>
              <a:buNone/>
              <a:defRPr sz="3400">
                <a:solidFill>
                  <a:srgbClr val="025A94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5A94"/>
              </a:buClr>
              <a:buSzPts val="3400"/>
              <a:buFont typeface="Montserrat SemiBold"/>
              <a:buNone/>
              <a:defRPr sz="3400">
                <a:solidFill>
                  <a:srgbClr val="025A94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5A94"/>
              </a:buClr>
              <a:buSzPts val="3400"/>
              <a:buFont typeface="Montserrat SemiBold"/>
              <a:buNone/>
              <a:defRPr sz="3400">
                <a:solidFill>
                  <a:srgbClr val="025A94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5A94"/>
              </a:buClr>
              <a:buSzPts val="3400"/>
              <a:buFont typeface="Montserrat SemiBold"/>
              <a:buNone/>
              <a:defRPr sz="3400">
                <a:solidFill>
                  <a:srgbClr val="025A94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5A94"/>
              </a:buClr>
              <a:buSzPts val="3400"/>
              <a:buFont typeface="Montserrat SemiBold"/>
              <a:buNone/>
              <a:defRPr sz="3400">
                <a:solidFill>
                  <a:srgbClr val="025A94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7"/>
          <p:cNvSpPr txBox="1"/>
          <p:nvPr>
            <p:ph type="title"/>
          </p:nvPr>
        </p:nvSpPr>
        <p:spPr>
          <a:xfrm>
            <a:off x="423525" y="437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7AAE1"/>
              </a:buClr>
              <a:buSzPts val="2200"/>
              <a:buFont typeface="Montserrat SemiBold"/>
              <a:buNone/>
              <a:defRPr sz="2200">
                <a:solidFill>
                  <a:srgbClr val="27AAE1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5A94"/>
              </a:buClr>
              <a:buSzPts val="2200"/>
              <a:buFont typeface="Montserrat SemiBold"/>
              <a:buNone/>
              <a:defRPr sz="2200">
                <a:solidFill>
                  <a:srgbClr val="025A94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5A94"/>
              </a:buClr>
              <a:buSzPts val="2200"/>
              <a:buFont typeface="Montserrat SemiBold"/>
              <a:buNone/>
              <a:defRPr sz="2200">
                <a:solidFill>
                  <a:srgbClr val="025A94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5A94"/>
              </a:buClr>
              <a:buSzPts val="2200"/>
              <a:buFont typeface="Montserrat SemiBold"/>
              <a:buNone/>
              <a:defRPr sz="2200">
                <a:solidFill>
                  <a:srgbClr val="025A94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5A94"/>
              </a:buClr>
              <a:buSzPts val="2200"/>
              <a:buFont typeface="Montserrat SemiBold"/>
              <a:buNone/>
              <a:defRPr sz="2200">
                <a:solidFill>
                  <a:srgbClr val="025A94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5A94"/>
              </a:buClr>
              <a:buSzPts val="2200"/>
              <a:buFont typeface="Montserrat SemiBold"/>
              <a:buNone/>
              <a:defRPr sz="2200">
                <a:solidFill>
                  <a:srgbClr val="025A94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5A94"/>
              </a:buClr>
              <a:buSzPts val="2200"/>
              <a:buFont typeface="Montserrat SemiBold"/>
              <a:buNone/>
              <a:defRPr sz="2200">
                <a:solidFill>
                  <a:srgbClr val="025A94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5A94"/>
              </a:buClr>
              <a:buSzPts val="2200"/>
              <a:buFont typeface="Montserrat SemiBold"/>
              <a:buNone/>
              <a:defRPr sz="2200">
                <a:solidFill>
                  <a:srgbClr val="025A94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25A94"/>
              </a:buClr>
              <a:buSzPts val="2200"/>
              <a:buFont typeface="Montserrat SemiBold"/>
              <a:buNone/>
              <a:defRPr sz="2200">
                <a:solidFill>
                  <a:srgbClr val="025A94"/>
                </a:solidFill>
                <a:latin typeface="Montserrat SemiBold"/>
                <a:ea typeface="Montserrat SemiBold"/>
                <a:cs typeface="Montserrat SemiBold"/>
                <a:sym typeface="Montserrat SemiBold"/>
              </a:defRPr>
            </a:lvl9pPr>
          </a:lstStyle>
          <a:p/>
        </p:txBody>
      </p:sp>
      <p:sp>
        <p:nvSpPr>
          <p:cNvPr id="64" name="Google Shape;64;p1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8"/>
          <p:cNvSpPr txBox="1"/>
          <p:nvPr>
            <p:ph type="title"/>
          </p:nvPr>
        </p:nvSpPr>
        <p:spPr>
          <a:xfrm>
            <a:off x="542925" y="472916"/>
            <a:ext cx="7886700" cy="57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7AAE1"/>
              </a:buClr>
              <a:buSzPts val="2400"/>
              <a:buFont typeface="Lato Light"/>
              <a:buNone/>
              <a:defRPr>
                <a:solidFill>
                  <a:srgbClr val="27AAE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7" name="Google Shape;67;p18"/>
          <p:cNvSpPr txBox="1"/>
          <p:nvPr>
            <p:ph idx="1" type="body"/>
          </p:nvPr>
        </p:nvSpPr>
        <p:spPr>
          <a:xfrm>
            <a:off x="542925" y="1291828"/>
            <a:ext cx="7886700" cy="3165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2385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3F3F3F"/>
              </a:buClr>
              <a:buSzPts val="1500"/>
              <a:buChar char="•"/>
              <a:defRPr>
                <a:solidFill>
                  <a:srgbClr val="3F3F3F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400"/>
              <a:buChar char="•"/>
              <a:defRPr>
                <a:solidFill>
                  <a:srgbClr val="3F3F3F"/>
                </a:solidFill>
              </a:defRPr>
            </a:lvl2pPr>
            <a:lvl3pPr indent="-3048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200"/>
              <a:buChar char="•"/>
              <a:defRPr>
                <a:solidFill>
                  <a:srgbClr val="3F3F3F"/>
                </a:solidFill>
              </a:defRPr>
            </a:lvl3pPr>
            <a:lvl4pPr indent="-2984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100"/>
              <a:buChar char="•"/>
              <a:defRPr>
                <a:solidFill>
                  <a:srgbClr val="3F3F3F"/>
                </a:solidFill>
              </a:defRPr>
            </a:lvl4pPr>
            <a:lvl5pPr indent="-2984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3F3F3F"/>
              </a:buClr>
              <a:buSzPts val="1100"/>
              <a:buChar char="•"/>
              <a:defRPr>
                <a:solidFill>
                  <a:srgbClr val="3F3F3F"/>
                </a:solidFill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8" name="Google Shape;68;p1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rgbClr val="3F3F3F"/>
                </a:solidFill>
              </a:defRPr>
            </a:lvl1pPr>
            <a:lvl2pPr lvl="1">
              <a:buNone/>
              <a:defRPr>
                <a:solidFill>
                  <a:srgbClr val="3F3F3F"/>
                </a:solidFill>
              </a:defRPr>
            </a:lvl2pPr>
            <a:lvl3pPr lvl="2">
              <a:buNone/>
              <a:defRPr>
                <a:solidFill>
                  <a:srgbClr val="3F3F3F"/>
                </a:solidFill>
              </a:defRPr>
            </a:lvl3pPr>
            <a:lvl4pPr lvl="3">
              <a:buNone/>
              <a:defRPr>
                <a:solidFill>
                  <a:srgbClr val="3F3F3F"/>
                </a:solidFill>
              </a:defRPr>
            </a:lvl4pPr>
            <a:lvl5pPr lvl="4">
              <a:buNone/>
              <a:defRPr>
                <a:solidFill>
                  <a:srgbClr val="3F3F3F"/>
                </a:solidFill>
              </a:defRPr>
            </a:lvl5pPr>
            <a:lvl6pPr lvl="5">
              <a:buNone/>
              <a:defRPr>
                <a:solidFill>
                  <a:srgbClr val="3F3F3F"/>
                </a:solidFill>
              </a:defRPr>
            </a:lvl6pPr>
            <a:lvl7pPr lvl="6">
              <a:buNone/>
              <a:defRPr>
                <a:solidFill>
                  <a:srgbClr val="3F3F3F"/>
                </a:solidFill>
              </a:defRPr>
            </a:lvl7pPr>
            <a:lvl8pPr lvl="7">
              <a:buNone/>
              <a:defRPr>
                <a:solidFill>
                  <a:srgbClr val="3F3F3F"/>
                </a:solidFill>
              </a:defRPr>
            </a:lvl8pPr>
            <a:lvl9pPr lvl="8">
              <a:buNone/>
              <a:defRPr>
                <a:solidFill>
                  <a:srgbClr val="3F3F3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1">
  <p:cSld name="Title and Conte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_7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2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2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Font typeface="Poppins"/>
              <a:buNone/>
              <a:defRPr b="1" sz="5200"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75" name="Google Shape;75;p2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Poppins"/>
              <a:buNone/>
              <a:defRPr sz="2800">
                <a:latin typeface="Poppins"/>
                <a:ea typeface="Poppins"/>
                <a:cs typeface="Poppins"/>
                <a:sym typeface="Poppi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10" Type="http://schemas.openxmlformats.org/officeDocument/2006/relationships/theme" Target="../theme/theme3.xml"/><Relationship Id="rId9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783050" y="3813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b="0" i="0" sz="18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b="0" i="0" sz="14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2"/>
                </a:solidFill>
              </a:defRPr>
            </a:lvl1pPr>
            <a:lvl2pPr lvl="1" algn="r">
              <a:buNone/>
              <a:defRPr sz="1300">
                <a:solidFill>
                  <a:schemeClr val="dk2"/>
                </a:solidFill>
              </a:defRPr>
            </a:lvl2pPr>
            <a:lvl3pPr lvl="2" algn="r">
              <a:buNone/>
              <a:defRPr sz="1300">
                <a:solidFill>
                  <a:schemeClr val="dk2"/>
                </a:solidFill>
              </a:defRPr>
            </a:lvl3pPr>
            <a:lvl4pPr lvl="3" algn="r">
              <a:buNone/>
              <a:defRPr sz="1300">
                <a:solidFill>
                  <a:schemeClr val="dk2"/>
                </a:solidFill>
              </a:defRPr>
            </a:lvl4pPr>
            <a:lvl5pPr lvl="4" algn="r">
              <a:buNone/>
              <a:defRPr sz="1300">
                <a:solidFill>
                  <a:schemeClr val="dk2"/>
                </a:solidFill>
              </a:defRPr>
            </a:lvl5pPr>
            <a:lvl6pPr lvl="5" algn="r">
              <a:buNone/>
              <a:defRPr sz="1300">
                <a:solidFill>
                  <a:schemeClr val="dk2"/>
                </a:solidFill>
              </a:defRPr>
            </a:lvl6pPr>
            <a:lvl7pPr lvl="6" algn="r">
              <a:buNone/>
              <a:defRPr sz="1300">
                <a:solidFill>
                  <a:schemeClr val="dk2"/>
                </a:solidFill>
              </a:defRPr>
            </a:lvl7pPr>
            <a:lvl8pPr lvl="7" algn="r">
              <a:buNone/>
              <a:defRPr sz="1300">
                <a:solidFill>
                  <a:schemeClr val="dk2"/>
                </a:solidFill>
              </a:defRPr>
            </a:lvl8pPr>
            <a:lvl9pPr lvl="8" algn="r">
              <a:buNone/>
              <a:defRPr sz="13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8.png"/><Relationship Id="rId4" Type="http://schemas.openxmlformats.org/officeDocument/2006/relationships/image" Target="../media/image5.png"/><Relationship Id="rId5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Relationship Id="rId4" Type="http://schemas.openxmlformats.org/officeDocument/2006/relationships/hyperlink" Target="https://my-contact-info.vercel.app/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s://www.freecodecamp.org/news/what-is-git-learn-git-version-control/" TargetMode="External"/><Relationship Id="rId4" Type="http://schemas.openxmlformats.org/officeDocument/2006/relationships/hyperlink" Target="https://git-scm.com/book/en/v2/Git-Basics-Recording-Changes-to-the-Repository" TargetMode="External"/><Relationship Id="rId5" Type="http://schemas.openxmlformats.org/officeDocument/2006/relationships/hyperlink" Target="https://www.atlassian.com/git/tutorials/merging-vs-rebasing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1.png"/><Relationship Id="rId4" Type="http://schemas.openxmlformats.org/officeDocument/2006/relationships/image" Target="../media/image22.jpg"/><Relationship Id="rId5" Type="http://schemas.openxmlformats.org/officeDocument/2006/relationships/image" Target="../media/image20.jpg"/><Relationship Id="rId6" Type="http://schemas.openxmlformats.org/officeDocument/2006/relationships/image" Target="../media/image17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3.png"/><Relationship Id="rId4" Type="http://schemas.openxmlformats.org/officeDocument/2006/relationships/image" Target="../media/image14.jpg"/><Relationship Id="rId5" Type="http://schemas.openxmlformats.org/officeDocument/2006/relationships/image" Target="../media/image23.jpg"/><Relationship Id="rId6" Type="http://schemas.openxmlformats.org/officeDocument/2006/relationships/image" Target="../media/image15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11.png"/><Relationship Id="rId5" Type="http://schemas.openxmlformats.org/officeDocument/2006/relationships/image" Target="../media/image1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1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22"/>
          <p:cNvPicPr preferRelativeResize="0"/>
          <p:nvPr/>
        </p:nvPicPr>
        <p:blipFill rotWithShape="1">
          <a:blip r:embed="rId4">
            <a:alphaModFix/>
          </a:blip>
          <a:srcRect b="4170" l="2722" r="5289" t="4179"/>
          <a:stretch/>
        </p:blipFill>
        <p:spPr>
          <a:xfrm>
            <a:off x="953375" y="2257675"/>
            <a:ext cx="3371326" cy="2256876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22"/>
          <p:cNvSpPr txBox="1"/>
          <p:nvPr>
            <p:ph idx="4294967295" type="title"/>
          </p:nvPr>
        </p:nvSpPr>
        <p:spPr>
          <a:xfrm>
            <a:off x="2792350" y="2857650"/>
            <a:ext cx="61653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7200"/>
              <a:buFont typeface="Arial"/>
              <a:buNone/>
            </a:pPr>
            <a:r>
              <a:rPr b="1" lang="en" sz="4000">
                <a:solidFill>
                  <a:srgbClr val="069BDD"/>
                </a:solidFill>
                <a:latin typeface="Montserrat"/>
                <a:ea typeface="Montserrat"/>
                <a:cs typeface="Montserrat"/>
                <a:sym typeface="Montserrat"/>
              </a:rPr>
              <a:t>GIT / GITHUB </a:t>
            </a:r>
            <a:r>
              <a:rPr b="1" lang="en" sz="4000">
                <a:solidFill>
                  <a:srgbClr val="069BDD"/>
                </a:solidFill>
                <a:latin typeface="Montserrat"/>
                <a:ea typeface="Montserrat"/>
                <a:cs typeface="Montserrat"/>
                <a:sym typeface="Montserrat"/>
              </a:rPr>
              <a:t>FUNDAMENTALS</a:t>
            </a:r>
            <a:endParaRPr sz="4000">
              <a:solidFill>
                <a:srgbClr val="069BDD"/>
              </a:solidFill>
              <a:latin typeface="Montserrat Black"/>
              <a:ea typeface="Montserrat Black"/>
              <a:cs typeface="Montserrat Black"/>
              <a:sym typeface="Montserrat Black"/>
            </a:endParaRPr>
          </a:p>
        </p:txBody>
      </p:sp>
      <p:sp>
        <p:nvSpPr>
          <p:cNvPr id="82" name="Google Shape;82;p22"/>
          <p:cNvSpPr txBox="1"/>
          <p:nvPr>
            <p:ph idx="4294967295" type="title"/>
          </p:nvPr>
        </p:nvSpPr>
        <p:spPr>
          <a:xfrm>
            <a:off x="2757525" y="3822050"/>
            <a:ext cx="61653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02124"/>
              </a:buClr>
              <a:buSzPts val="7200"/>
              <a:buFont typeface="Arial"/>
              <a:buNone/>
            </a:pPr>
            <a:r>
              <a:rPr lang="en" sz="2200">
                <a:solidFill>
                  <a:srgbClr val="069BDD"/>
                </a:solidFill>
                <a:latin typeface="Montserrat"/>
                <a:ea typeface="Montserrat"/>
                <a:cs typeface="Montserrat"/>
                <a:sym typeface="Montserrat"/>
              </a:rPr>
              <a:t>Get started with Git / GitHub</a:t>
            </a:r>
            <a:endParaRPr sz="2200">
              <a:solidFill>
                <a:srgbClr val="069BDD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83" name="Google Shape;83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" y="2571750"/>
            <a:ext cx="4057302" cy="225687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4" name="Google Shape;84;p22"/>
          <p:cNvGrpSpPr/>
          <p:nvPr/>
        </p:nvGrpSpPr>
        <p:grpSpPr>
          <a:xfrm>
            <a:off x="22" y="3922488"/>
            <a:ext cx="1221465" cy="1221512"/>
            <a:chOff x="1910325" y="3865625"/>
            <a:chExt cx="1277950" cy="1278000"/>
          </a:xfrm>
        </p:grpSpPr>
        <p:sp>
          <p:nvSpPr>
            <p:cNvPr id="85" name="Google Shape;85;p22"/>
            <p:cNvSpPr/>
            <p:nvPr/>
          </p:nvSpPr>
          <p:spPr>
            <a:xfrm>
              <a:off x="1910325" y="4185125"/>
              <a:ext cx="958500" cy="958500"/>
            </a:xfrm>
            <a:prstGeom prst="rect">
              <a:avLst/>
            </a:prstGeom>
            <a:solidFill>
              <a:srgbClr val="C1ECF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86;p22"/>
            <p:cNvSpPr/>
            <p:nvPr/>
          </p:nvSpPr>
          <p:spPr>
            <a:xfrm>
              <a:off x="2868775" y="4824125"/>
              <a:ext cx="319500" cy="319500"/>
            </a:xfrm>
            <a:prstGeom prst="rect">
              <a:avLst/>
            </a:prstGeom>
            <a:solidFill>
              <a:srgbClr val="008D3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87;p22"/>
            <p:cNvSpPr/>
            <p:nvPr/>
          </p:nvSpPr>
          <p:spPr>
            <a:xfrm>
              <a:off x="2549275" y="4504625"/>
              <a:ext cx="319500" cy="319500"/>
            </a:xfrm>
            <a:prstGeom prst="rect">
              <a:avLst/>
            </a:prstGeom>
            <a:solidFill>
              <a:srgbClr val="08548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88;p22"/>
            <p:cNvSpPr/>
            <p:nvPr/>
          </p:nvSpPr>
          <p:spPr>
            <a:xfrm>
              <a:off x="2549275" y="4185125"/>
              <a:ext cx="319500" cy="319500"/>
            </a:xfrm>
            <a:prstGeom prst="rect">
              <a:avLst/>
            </a:prstGeom>
            <a:solidFill>
              <a:srgbClr val="27AE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89;p22"/>
            <p:cNvSpPr/>
            <p:nvPr/>
          </p:nvSpPr>
          <p:spPr>
            <a:xfrm>
              <a:off x="1910325" y="3865625"/>
              <a:ext cx="639000" cy="319500"/>
            </a:xfrm>
            <a:prstGeom prst="rect">
              <a:avLst/>
            </a:prstGeom>
            <a:solidFill>
              <a:srgbClr val="7FC24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1"/>
          <p:cNvSpPr txBox="1"/>
          <p:nvPr>
            <p:ph type="title"/>
          </p:nvPr>
        </p:nvSpPr>
        <p:spPr>
          <a:xfrm>
            <a:off x="423525" y="437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 Repository - Recording Changes</a:t>
            </a:r>
            <a:endParaRPr/>
          </a:p>
        </p:txBody>
      </p:sp>
      <p:sp>
        <p:nvSpPr>
          <p:cNvPr id="184" name="Google Shape;184;p3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85" name="Google Shape;18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4924" y="692625"/>
            <a:ext cx="6134176" cy="34274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31"/>
          <p:cNvSpPr txBox="1"/>
          <p:nvPr/>
        </p:nvSpPr>
        <p:spPr>
          <a:xfrm>
            <a:off x="423525" y="4196300"/>
            <a:ext cx="6779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(Skoulikari, 2021)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2"/>
          <p:cNvSpPr txBox="1"/>
          <p:nvPr>
            <p:ph type="title"/>
          </p:nvPr>
        </p:nvSpPr>
        <p:spPr>
          <a:xfrm>
            <a:off x="1489350" y="2313325"/>
            <a:ext cx="61653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 GIT COMMANDS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3"/>
          <p:cNvSpPr txBox="1"/>
          <p:nvPr>
            <p:ph type="title"/>
          </p:nvPr>
        </p:nvSpPr>
        <p:spPr>
          <a:xfrm>
            <a:off x="423525" y="437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 Git Commands</a:t>
            </a:r>
            <a:endParaRPr/>
          </a:p>
        </p:txBody>
      </p:sp>
      <p:sp>
        <p:nvSpPr>
          <p:cNvPr id="197" name="Google Shape;197;p3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198" name="Google Shape;198;p33"/>
          <p:cNvGraphicFramePr/>
          <p:nvPr/>
        </p:nvGraphicFramePr>
        <p:xfrm>
          <a:off x="1593750" y="15964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{8D10E11F-9CFC-4A71-8BA0-CB925002B1AF}</a:tableStyleId>
              </a:tblPr>
              <a:tblGrid>
                <a:gridCol w="5956500"/>
              </a:tblGrid>
              <a:tr h="548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400"/>
                        <a:t>S</a:t>
                      </a:r>
                      <a:r>
                        <a:rPr b="1" lang="en" sz="2400"/>
                        <a:t>cenario 1</a:t>
                      </a:r>
                      <a:endParaRPr b="1" sz="2400"/>
                    </a:p>
                  </a:txBody>
                  <a:tcPr marT="91425" marB="91425" marR="91425" marL="91425"/>
                </a:tc>
              </a:tr>
              <a:tr h="1402050">
                <a:tc>
                  <a:txBody>
                    <a:bodyPr/>
                    <a:lstStyle/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2000"/>
                        <a:buAutoNum type="arabicPeriod"/>
                      </a:pPr>
                      <a:r>
                        <a:rPr lang="en" sz="2000"/>
                        <a:t>Create a new project folder.</a:t>
                      </a:r>
                      <a:endParaRPr sz="2000"/>
                    </a:p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2000"/>
                        <a:buAutoNum type="arabicPeriod"/>
                      </a:pPr>
                      <a:r>
                        <a:rPr lang="en" sz="2000"/>
                        <a:t>Add some files to this folder.</a:t>
                      </a:r>
                      <a:endParaRPr sz="2000"/>
                    </a:p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2000"/>
                        <a:buAutoNum type="arabicPeriod"/>
                      </a:pPr>
                      <a:r>
                        <a:rPr lang="en" sz="2000"/>
                        <a:t>Initialize a new Git repository.</a:t>
                      </a:r>
                      <a:endParaRPr sz="2000"/>
                    </a:p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2000"/>
                        <a:buAutoNum type="arabicPeriod"/>
                      </a:pPr>
                      <a:r>
                        <a:rPr lang="en" sz="2000"/>
                        <a:t>Commit all files in this folder.</a:t>
                      </a:r>
                      <a:endParaRPr sz="20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4"/>
          <p:cNvSpPr txBox="1"/>
          <p:nvPr>
            <p:ph type="title"/>
          </p:nvPr>
        </p:nvSpPr>
        <p:spPr>
          <a:xfrm>
            <a:off x="423525" y="437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 Git Commands</a:t>
            </a:r>
            <a:endParaRPr/>
          </a:p>
        </p:txBody>
      </p:sp>
      <p:sp>
        <p:nvSpPr>
          <p:cNvPr id="204" name="Google Shape;204;p3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205" name="Google Shape;205;p34"/>
          <p:cNvGraphicFramePr/>
          <p:nvPr/>
        </p:nvGraphicFramePr>
        <p:xfrm>
          <a:off x="1593750" y="1291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{8D10E11F-9CFC-4A71-8BA0-CB925002B1AF}</a:tableStyleId>
              </a:tblPr>
              <a:tblGrid>
                <a:gridCol w="5956500"/>
              </a:tblGrid>
              <a:tr h="548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400"/>
                        <a:t>Scenario 2</a:t>
                      </a:r>
                      <a:endParaRPr b="1" sz="2400"/>
                    </a:p>
                  </a:txBody>
                  <a:tcPr marT="91425" marB="91425" marR="91425" marL="91425"/>
                </a:tc>
              </a:tr>
              <a:tr h="1402050">
                <a:tc>
                  <a:txBody>
                    <a:bodyPr/>
                    <a:lstStyle/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2000"/>
                        <a:buAutoNum type="arabicPeriod"/>
                      </a:pPr>
                      <a:r>
                        <a:rPr lang="en" sz="2000"/>
                        <a:t>Edit a tracked file A.</a:t>
                      </a:r>
                      <a:endParaRPr sz="2000"/>
                    </a:p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2000"/>
                        <a:buAutoNum type="arabicPeriod"/>
                      </a:pPr>
                      <a:r>
                        <a:rPr lang="en" sz="2000"/>
                        <a:t>Create a new file.</a:t>
                      </a:r>
                      <a:endParaRPr sz="2000"/>
                    </a:p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2000"/>
                        <a:buAutoNum type="arabicPeriod"/>
                      </a:pPr>
                      <a:r>
                        <a:rPr lang="en" sz="2000"/>
                        <a:t>Send all changes to the staging area.</a:t>
                      </a:r>
                      <a:endParaRPr sz="2000"/>
                    </a:p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2000"/>
                        <a:buAutoNum type="arabicPeriod"/>
                      </a:pPr>
                      <a:r>
                        <a:rPr lang="en" sz="2000"/>
                        <a:t>Edit tracked file A again.</a:t>
                      </a:r>
                      <a:endParaRPr sz="2000"/>
                    </a:p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2000"/>
                        <a:buAutoNum type="arabicPeriod"/>
                      </a:pPr>
                      <a:r>
                        <a:rPr lang="en" sz="2000"/>
                        <a:t>Resend all changes to the staging area.</a:t>
                      </a:r>
                      <a:endParaRPr sz="2000"/>
                    </a:p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2000"/>
                        <a:buAutoNum type="arabicPeriod"/>
                      </a:pPr>
                      <a:r>
                        <a:rPr lang="en" sz="2000"/>
                        <a:t>Commit all changes.</a:t>
                      </a:r>
                      <a:endParaRPr sz="20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5"/>
          <p:cNvSpPr txBox="1"/>
          <p:nvPr>
            <p:ph type="title"/>
          </p:nvPr>
        </p:nvSpPr>
        <p:spPr>
          <a:xfrm>
            <a:off x="423525" y="437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 Git Commands</a:t>
            </a:r>
            <a:endParaRPr/>
          </a:p>
        </p:txBody>
      </p:sp>
      <p:sp>
        <p:nvSpPr>
          <p:cNvPr id="211" name="Google Shape;211;p3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212" name="Google Shape;212;p35"/>
          <p:cNvGraphicFramePr/>
          <p:nvPr/>
        </p:nvGraphicFramePr>
        <p:xfrm>
          <a:off x="1593750" y="1444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{8D10E11F-9CFC-4A71-8BA0-CB925002B1AF}</a:tableStyleId>
              </a:tblPr>
              <a:tblGrid>
                <a:gridCol w="5956500"/>
              </a:tblGrid>
              <a:tr h="548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400"/>
                        <a:t>Scenario </a:t>
                      </a:r>
                      <a:r>
                        <a:rPr b="1" lang="en" sz="2400"/>
                        <a:t>3</a:t>
                      </a:r>
                      <a:endParaRPr b="1" sz="2400"/>
                    </a:p>
                  </a:txBody>
                  <a:tcPr marT="91425" marB="91425" marR="91425" marL="91425"/>
                </a:tc>
              </a:tr>
              <a:tr h="1402050">
                <a:tc>
                  <a:txBody>
                    <a:bodyPr/>
                    <a:lstStyle/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2000"/>
                        <a:buAutoNum type="arabicPeriod"/>
                      </a:pPr>
                      <a:r>
                        <a:rPr lang="en" sz="2000"/>
                        <a:t>Untrack a tracked file A.</a:t>
                      </a:r>
                      <a:endParaRPr sz="2000"/>
                    </a:p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2000"/>
                        <a:buAutoNum type="arabicPeriod"/>
                      </a:pPr>
                      <a:r>
                        <a:rPr lang="en" sz="2000"/>
                        <a:t>Commit change.</a:t>
                      </a:r>
                      <a:endParaRPr sz="2000"/>
                    </a:p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2000"/>
                        <a:buAutoNum type="arabicPeriod"/>
                      </a:pPr>
                      <a:r>
                        <a:rPr lang="en" sz="2000"/>
                        <a:t>Create a </a:t>
                      </a:r>
                      <a:r>
                        <a:rPr b="1" lang="en" sz="2000"/>
                        <a:t>.gitignore </a:t>
                      </a:r>
                      <a:r>
                        <a:rPr lang="en" sz="2000"/>
                        <a:t>file, ignoring file A.</a:t>
                      </a:r>
                      <a:endParaRPr sz="2000"/>
                    </a:p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2000"/>
                        <a:buAutoNum type="arabicPeriod"/>
                      </a:pPr>
                      <a:r>
                        <a:rPr lang="en" sz="2000"/>
                        <a:t>Edit another file.</a:t>
                      </a:r>
                      <a:endParaRPr sz="2000"/>
                    </a:p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2000"/>
                        <a:buAutoNum type="arabicPeriod"/>
                      </a:pPr>
                      <a:r>
                        <a:rPr lang="en" sz="2000"/>
                        <a:t>Commit all changes.</a:t>
                      </a:r>
                      <a:endParaRPr sz="20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6"/>
          <p:cNvSpPr txBox="1"/>
          <p:nvPr>
            <p:ph type="title"/>
          </p:nvPr>
        </p:nvSpPr>
        <p:spPr>
          <a:xfrm>
            <a:off x="423525" y="437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 Git Commands</a:t>
            </a:r>
            <a:endParaRPr/>
          </a:p>
        </p:txBody>
      </p:sp>
      <p:sp>
        <p:nvSpPr>
          <p:cNvPr id="218" name="Google Shape;218;p3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219" name="Google Shape;219;p36"/>
          <p:cNvGraphicFramePr/>
          <p:nvPr/>
        </p:nvGraphicFramePr>
        <p:xfrm>
          <a:off x="1593750" y="8344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{8D10E11F-9CFC-4A71-8BA0-CB925002B1AF}</a:tableStyleId>
              </a:tblPr>
              <a:tblGrid>
                <a:gridCol w="5956500"/>
              </a:tblGrid>
              <a:tr h="548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400"/>
                        <a:t>Scenario 4 (part 1)</a:t>
                      </a:r>
                      <a:endParaRPr b="1" sz="2400"/>
                    </a:p>
                  </a:txBody>
                  <a:tcPr marT="91425" marB="91425" marR="91425" marL="91425"/>
                </a:tc>
              </a:tr>
              <a:tr h="1402050">
                <a:tc>
                  <a:txBody>
                    <a:bodyPr/>
                    <a:lstStyle/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2000"/>
                        <a:buAutoNum type="arabicPeriod"/>
                      </a:pPr>
                      <a:r>
                        <a:rPr lang="en" sz="2000"/>
                        <a:t>Create a new branch </a:t>
                      </a:r>
                      <a:r>
                        <a:rPr b="1" lang="en" sz="2000">
                          <a:solidFill>
                            <a:srgbClr val="FF9900"/>
                          </a:solidFill>
                        </a:rPr>
                        <a:t>A</a:t>
                      </a:r>
                      <a:r>
                        <a:rPr lang="en" sz="2000"/>
                        <a:t> from the </a:t>
                      </a:r>
                      <a:r>
                        <a:rPr b="1" lang="en" sz="2000"/>
                        <a:t>master </a:t>
                      </a:r>
                      <a:r>
                        <a:rPr lang="en" sz="2000"/>
                        <a:t>branch and check-out this branch.</a:t>
                      </a:r>
                      <a:endParaRPr sz="2000"/>
                    </a:p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2000"/>
                        <a:buAutoNum type="arabicPeriod"/>
                      </a:pPr>
                      <a:r>
                        <a:rPr lang="en" sz="2000"/>
                        <a:t>Create new files, edit the tracked file A’, and commit all changes.</a:t>
                      </a:r>
                      <a:endParaRPr sz="2000"/>
                    </a:p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2000"/>
                        <a:buAutoNum type="arabicPeriod"/>
                      </a:pPr>
                      <a:r>
                        <a:rPr lang="en" sz="2000"/>
                        <a:t>Create another branch </a:t>
                      </a:r>
                      <a:r>
                        <a:rPr b="1" lang="en" sz="2000">
                          <a:solidFill>
                            <a:srgbClr val="FF0000"/>
                          </a:solidFill>
                        </a:rPr>
                        <a:t>X</a:t>
                      </a:r>
                      <a:r>
                        <a:rPr lang="en" sz="2000"/>
                        <a:t> from the </a:t>
                      </a:r>
                      <a:r>
                        <a:rPr b="1" lang="en" sz="2000"/>
                        <a:t>master </a:t>
                      </a:r>
                      <a:r>
                        <a:rPr lang="en" sz="2000"/>
                        <a:t>branch and check-out this branch.</a:t>
                      </a:r>
                      <a:endParaRPr sz="2000"/>
                    </a:p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2000"/>
                        <a:buAutoNum type="arabicPeriod"/>
                      </a:pPr>
                      <a:r>
                        <a:rPr lang="en" sz="2000"/>
                        <a:t>Create new files, edit the tracked file A’, and commit all changes.</a:t>
                      </a:r>
                      <a:endParaRPr sz="2000"/>
                    </a:p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2000"/>
                        <a:buAutoNum type="arabicPeriod"/>
                      </a:pPr>
                      <a:r>
                        <a:rPr lang="en" sz="2000"/>
                        <a:t>Create another branch </a:t>
                      </a:r>
                      <a:r>
                        <a:rPr b="1" lang="en" sz="2000">
                          <a:solidFill>
                            <a:srgbClr val="0000FF"/>
                          </a:solidFill>
                        </a:rPr>
                        <a:t>Y</a:t>
                      </a:r>
                      <a:r>
                        <a:rPr lang="en" sz="2000"/>
                        <a:t> from the </a:t>
                      </a:r>
                      <a:r>
                        <a:rPr b="1" lang="en" sz="2000">
                          <a:solidFill>
                            <a:srgbClr val="FF0000"/>
                          </a:solidFill>
                        </a:rPr>
                        <a:t>X</a:t>
                      </a:r>
                      <a:r>
                        <a:rPr lang="en" sz="2000"/>
                        <a:t> branch.</a:t>
                      </a:r>
                      <a:endParaRPr sz="20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7"/>
          <p:cNvSpPr txBox="1"/>
          <p:nvPr>
            <p:ph type="title"/>
          </p:nvPr>
        </p:nvSpPr>
        <p:spPr>
          <a:xfrm>
            <a:off x="423525" y="437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 Git Commands</a:t>
            </a:r>
            <a:endParaRPr/>
          </a:p>
        </p:txBody>
      </p:sp>
      <p:sp>
        <p:nvSpPr>
          <p:cNvPr id="225" name="Google Shape;225;p3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226" name="Google Shape;226;p37"/>
          <p:cNvGraphicFramePr/>
          <p:nvPr/>
        </p:nvGraphicFramePr>
        <p:xfrm>
          <a:off x="1593750" y="11392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{8D10E11F-9CFC-4A71-8BA0-CB925002B1AF}</a:tableStyleId>
              </a:tblPr>
              <a:tblGrid>
                <a:gridCol w="5956500"/>
              </a:tblGrid>
              <a:tr h="548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400"/>
                        <a:t>Scenario 4 (part 2)</a:t>
                      </a:r>
                      <a:endParaRPr b="1" sz="2400"/>
                    </a:p>
                  </a:txBody>
                  <a:tcPr marT="91425" marB="91425" marR="91425" marL="91425"/>
                </a:tc>
              </a:tr>
              <a:tr h="1402050">
                <a:tc>
                  <a:txBody>
                    <a:bodyPr/>
                    <a:lstStyle/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2000"/>
                        <a:buAutoNum type="arabicPeriod" startAt="6"/>
                      </a:pPr>
                      <a:r>
                        <a:rPr b="1" lang="en" sz="2000">
                          <a:solidFill>
                            <a:srgbClr val="0000FF"/>
                          </a:solidFill>
                        </a:rPr>
                        <a:t>Merge </a:t>
                      </a:r>
                      <a:r>
                        <a:rPr lang="en" sz="2000"/>
                        <a:t>the </a:t>
                      </a:r>
                      <a:r>
                        <a:rPr b="1" lang="en" sz="2000">
                          <a:solidFill>
                            <a:srgbClr val="FF9900"/>
                          </a:solidFill>
                        </a:rPr>
                        <a:t>A</a:t>
                      </a:r>
                      <a:r>
                        <a:rPr lang="en" sz="2000"/>
                        <a:t> branch into the </a:t>
                      </a:r>
                      <a:r>
                        <a:rPr b="1" lang="en" sz="2000">
                          <a:solidFill>
                            <a:srgbClr val="0000FF"/>
                          </a:solidFill>
                        </a:rPr>
                        <a:t>Y</a:t>
                      </a:r>
                      <a:r>
                        <a:rPr lang="en" sz="2000"/>
                        <a:t> branch.</a:t>
                      </a:r>
                      <a:endParaRPr sz="2000"/>
                    </a:p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2000"/>
                        <a:buAutoNum type="arabicPeriod" startAt="6"/>
                      </a:pPr>
                      <a:r>
                        <a:rPr lang="en" sz="2000"/>
                        <a:t>Resolve conflicts, commit all changes, and view commit history.</a:t>
                      </a:r>
                      <a:endParaRPr sz="2000"/>
                    </a:p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2000"/>
                        <a:buAutoNum type="arabicPeriod" startAt="6"/>
                      </a:pPr>
                      <a:r>
                        <a:rPr lang="en" sz="2000"/>
                        <a:t>Check out the </a:t>
                      </a:r>
                      <a:r>
                        <a:rPr b="1" lang="en" sz="2000">
                          <a:solidFill>
                            <a:srgbClr val="FF0000"/>
                          </a:solidFill>
                        </a:rPr>
                        <a:t>X</a:t>
                      </a:r>
                      <a:r>
                        <a:rPr lang="en" sz="2000"/>
                        <a:t> branch.</a:t>
                      </a:r>
                      <a:endParaRPr sz="2000"/>
                    </a:p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2000"/>
                        <a:buAutoNum type="arabicPeriod" startAt="6"/>
                      </a:pPr>
                      <a:r>
                        <a:rPr b="1" lang="en" sz="2000">
                          <a:solidFill>
                            <a:srgbClr val="FF0000"/>
                          </a:solidFill>
                        </a:rPr>
                        <a:t>Rebase </a:t>
                      </a:r>
                      <a:r>
                        <a:rPr lang="en" sz="2000"/>
                        <a:t>the </a:t>
                      </a:r>
                      <a:r>
                        <a:rPr b="1" lang="en" sz="2000">
                          <a:solidFill>
                            <a:srgbClr val="FF0000"/>
                          </a:solidFill>
                        </a:rPr>
                        <a:t>X</a:t>
                      </a:r>
                      <a:r>
                        <a:rPr lang="en" sz="2000"/>
                        <a:t> branch onto the </a:t>
                      </a:r>
                      <a:r>
                        <a:rPr b="1" lang="en" sz="2000">
                          <a:solidFill>
                            <a:srgbClr val="FF9900"/>
                          </a:solidFill>
                        </a:rPr>
                        <a:t>A</a:t>
                      </a:r>
                      <a:r>
                        <a:rPr lang="en" sz="2000"/>
                        <a:t> branch.</a:t>
                      </a:r>
                      <a:endParaRPr sz="2000"/>
                    </a:p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AutoNum type="arabicPeriod" startAt="6"/>
                      </a:pPr>
                      <a:r>
                        <a:rPr lang="en" sz="2000">
                          <a:solidFill>
                            <a:schemeClr val="dk1"/>
                          </a:solidFill>
                        </a:rPr>
                        <a:t>Resolve conflicts, commit all changes, and view commit history.</a:t>
                      </a:r>
                      <a:endParaRPr sz="20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8"/>
          <p:cNvSpPr txBox="1"/>
          <p:nvPr>
            <p:ph type="title"/>
          </p:nvPr>
        </p:nvSpPr>
        <p:spPr>
          <a:xfrm>
            <a:off x="423525" y="437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Basic Git Commands</a:t>
            </a:r>
            <a:endParaRPr/>
          </a:p>
        </p:txBody>
      </p:sp>
      <p:sp>
        <p:nvSpPr>
          <p:cNvPr id="232" name="Google Shape;232;p3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233" name="Google Shape;233;p38"/>
          <p:cNvGraphicFramePr/>
          <p:nvPr/>
        </p:nvGraphicFramePr>
        <p:xfrm>
          <a:off x="1593750" y="15964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{8D10E11F-9CFC-4A71-8BA0-CB925002B1AF}</a:tableStyleId>
              </a:tblPr>
              <a:tblGrid>
                <a:gridCol w="5956500"/>
              </a:tblGrid>
              <a:tr h="548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400"/>
                        <a:t>Scenario 5</a:t>
                      </a:r>
                      <a:endParaRPr b="1" sz="2400"/>
                    </a:p>
                  </a:txBody>
                  <a:tcPr marT="91425" marB="91425" marR="91425" marL="91425"/>
                </a:tc>
              </a:tr>
              <a:tr h="1402050">
                <a:tc>
                  <a:txBody>
                    <a:bodyPr/>
                    <a:lstStyle/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2000"/>
                        <a:buAutoNum type="arabicPeriod"/>
                      </a:pPr>
                      <a:r>
                        <a:rPr lang="en" sz="2000"/>
                        <a:t>Check out the </a:t>
                      </a:r>
                      <a:r>
                        <a:rPr b="1" lang="en" sz="2000"/>
                        <a:t>master</a:t>
                      </a:r>
                      <a:r>
                        <a:rPr lang="en" sz="2000"/>
                        <a:t> branch.</a:t>
                      </a:r>
                      <a:endParaRPr sz="2000"/>
                    </a:p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2000"/>
                        <a:buAutoNum type="arabicPeriod"/>
                      </a:pPr>
                      <a:r>
                        <a:rPr lang="en" sz="2000"/>
                        <a:t>Merge branch X (or Y) into it.</a:t>
                      </a:r>
                      <a:endParaRPr sz="2000"/>
                    </a:p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2000"/>
                        <a:buAutoNum type="arabicPeriod"/>
                      </a:pPr>
                      <a:r>
                        <a:rPr lang="en" sz="2000"/>
                        <a:t>Delete all other branches.</a:t>
                      </a:r>
                      <a:endParaRPr sz="20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9"/>
          <p:cNvSpPr txBox="1"/>
          <p:nvPr>
            <p:ph type="title"/>
          </p:nvPr>
        </p:nvSpPr>
        <p:spPr>
          <a:xfrm>
            <a:off x="1489350" y="2313325"/>
            <a:ext cx="61653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WORKING WITH GITHUB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0"/>
          <p:cNvSpPr txBox="1"/>
          <p:nvPr>
            <p:ph type="title"/>
          </p:nvPr>
        </p:nvSpPr>
        <p:spPr>
          <a:xfrm>
            <a:off x="423525" y="437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Working with GitHub</a:t>
            </a:r>
            <a:endParaRPr/>
          </a:p>
        </p:txBody>
      </p:sp>
      <p:sp>
        <p:nvSpPr>
          <p:cNvPr id="244" name="Google Shape;244;p4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245" name="Google Shape;245;p40"/>
          <p:cNvGraphicFramePr/>
          <p:nvPr/>
        </p:nvGraphicFramePr>
        <p:xfrm>
          <a:off x="1593750" y="11392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{8D10E11F-9CFC-4A71-8BA0-CB925002B1AF}</a:tableStyleId>
              </a:tblPr>
              <a:tblGrid>
                <a:gridCol w="5956500"/>
              </a:tblGrid>
              <a:tr h="548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400"/>
                        <a:t>Scenario 1</a:t>
                      </a:r>
                      <a:endParaRPr b="1" sz="2400"/>
                    </a:p>
                  </a:txBody>
                  <a:tcPr marT="91425" marB="91425" marR="91425" marL="91425"/>
                </a:tc>
              </a:tr>
              <a:tr h="1402050">
                <a:tc>
                  <a:txBody>
                    <a:bodyPr/>
                    <a:lstStyle/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2000"/>
                        <a:buAutoNum type="arabicPeriod"/>
                      </a:pPr>
                      <a:r>
                        <a:rPr lang="en" sz="2000"/>
                        <a:t>Create a new GitHub repository.</a:t>
                      </a:r>
                      <a:endParaRPr sz="2000"/>
                    </a:p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2000"/>
                        <a:buAutoNum type="arabicPeriod"/>
                      </a:pPr>
                      <a:r>
                        <a:rPr lang="en" sz="2000"/>
                        <a:t>Push the current local repository to GitHub.</a:t>
                      </a:r>
                      <a:endParaRPr sz="2000"/>
                    </a:p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2000"/>
                        <a:buAutoNum type="arabicPeriod"/>
                      </a:pPr>
                      <a:r>
                        <a:rPr lang="en" sz="2000"/>
                        <a:t>Create a new local branch, and push it to the remote repository.</a:t>
                      </a:r>
                      <a:endParaRPr sz="2000"/>
                    </a:p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2000"/>
                        <a:buAutoNum type="arabicPeriod"/>
                      </a:pPr>
                      <a:r>
                        <a:rPr lang="en" sz="2000"/>
                        <a:t>Add new files, edit tracked files in this local branch, and commit them.</a:t>
                      </a:r>
                      <a:endParaRPr sz="2000"/>
                    </a:p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2000"/>
                        <a:buAutoNum type="arabicPeriod"/>
                      </a:pPr>
                      <a:r>
                        <a:rPr lang="en" sz="2000"/>
                        <a:t>Push all new commits to the remote repository.</a:t>
                      </a:r>
                      <a:endParaRPr sz="20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5" name="Google Shape;9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97625" y="1155700"/>
            <a:ext cx="2348750" cy="234875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96" name="Google Shape;96;p23"/>
          <p:cNvSpPr txBox="1"/>
          <p:nvPr/>
        </p:nvSpPr>
        <p:spPr>
          <a:xfrm>
            <a:off x="3312600" y="579900"/>
            <a:ext cx="2518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27AAE1"/>
                </a:solidFill>
              </a:rPr>
              <a:t>Scan QR code here…</a:t>
            </a:r>
            <a:endParaRPr sz="1800">
              <a:solidFill>
                <a:srgbClr val="27AAE1"/>
              </a:solidFill>
            </a:endParaRPr>
          </a:p>
        </p:txBody>
      </p:sp>
      <p:sp>
        <p:nvSpPr>
          <p:cNvPr id="97" name="Google Shape;97;p23"/>
          <p:cNvSpPr txBox="1"/>
          <p:nvPr/>
        </p:nvSpPr>
        <p:spPr>
          <a:xfrm>
            <a:off x="2718000" y="3618550"/>
            <a:ext cx="3708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27AAE1"/>
                </a:solidFill>
              </a:rPr>
              <a:t>Or access</a:t>
            </a:r>
            <a:endParaRPr sz="1800">
              <a:solidFill>
                <a:srgbClr val="27AAE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hlinkClick r:id="rId4"/>
              </a:rPr>
              <a:t>https://my-contact-info.vercel.app/</a:t>
            </a:r>
            <a:endParaRPr sz="1800">
              <a:solidFill>
                <a:srgbClr val="27AAE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1"/>
          <p:cNvSpPr txBox="1"/>
          <p:nvPr>
            <p:ph type="title"/>
          </p:nvPr>
        </p:nvSpPr>
        <p:spPr>
          <a:xfrm>
            <a:off x="423525" y="437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Working with GitHub</a:t>
            </a:r>
            <a:endParaRPr/>
          </a:p>
        </p:txBody>
      </p:sp>
      <p:sp>
        <p:nvSpPr>
          <p:cNvPr id="251" name="Google Shape;251;p4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252" name="Google Shape;252;p41"/>
          <p:cNvGraphicFramePr/>
          <p:nvPr/>
        </p:nvGraphicFramePr>
        <p:xfrm>
          <a:off x="1593750" y="1444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{8D10E11F-9CFC-4A71-8BA0-CB925002B1AF}</a:tableStyleId>
              </a:tblPr>
              <a:tblGrid>
                <a:gridCol w="5956500"/>
              </a:tblGrid>
              <a:tr h="548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2400"/>
                        <a:t>Scenario 2</a:t>
                      </a:r>
                      <a:endParaRPr b="1" sz="2400"/>
                    </a:p>
                  </a:txBody>
                  <a:tcPr marT="91425" marB="91425" marR="91425" marL="91425"/>
                </a:tc>
              </a:tr>
              <a:tr h="1402050">
                <a:tc>
                  <a:txBody>
                    <a:bodyPr/>
                    <a:lstStyle/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2000"/>
                        <a:buAutoNum type="arabicPeriod"/>
                      </a:pPr>
                      <a:r>
                        <a:rPr lang="en" sz="2000"/>
                        <a:t>Create a pull request on GitHub.</a:t>
                      </a:r>
                      <a:endParaRPr sz="2000"/>
                    </a:p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2000"/>
                        <a:buAutoNum type="arabicPeriod"/>
                      </a:pPr>
                      <a:r>
                        <a:rPr lang="en" sz="2000"/>
                        <a:t>Do steps 4 and 5 of scenario 1 again.</a:t>
                      </a:r>
                      <a:endParaRPr sz="2000"/>
                    </a:p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2000"/>
                        <a:buAutoNum type="arabicPeriod"/>
                      </a:pPr>
                      <a:r>
                        <a:rPr lang="en" sz="2000"/>
                        <a:t>Review the pull request.</a:t>
                      </a:r>
                      <a:endParaRPr sz="2000"/>
                    </a:p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2000"/>
                        <a:buAutoNum type="arabicPeriod"/>
                      </a:pPr>
                      <a:r>
                        <a:rPr lang="en" sz="2000"/>
                        <a:t>Merge the pull request into the main branch.</a:t>
                      </a:r>
                      <a:endParaRPr sz="2000"/>
                    </a:p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2000"/>
                        <a:buAutoNum type="arabicPeriod"/>
                      </a:pPr>
                      <a:r>
                        <a:rPr lang="en" sz="2000"/>
                        <a:t>Update the local main branch.</a:t>
                      </a:r>
                      <a:endParaRPr sz="20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2"/>
          <p:cNvSpPr txBox="1"/>
          <p:nvPr>
            <p:ph type="title"/>
          </p:nvPr>
        </p:nvSpPr>
        <p:spPr>
          <a:xfrm>
            <a:off x="542925" y="472916"/>
            <a:ext cx="7886700" cy="578700"/>
          </a:xfrm>
          <a:prstGeom prst="rect">
            <a:avLst/>
          </a:prstGeom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258" name="Google Shape;258;p42"/>
          <p:cNvSpPr txBox="1"/>
          <p:nvPr>
            <p:ph idx="1" type="body"/>
          </p:nvPr>
        </p:nvSpPr>
        <p:spPr>
          <a:xfrm>
            <a:off x="542925" y="1291828"/>
            <a:ext cx="7886700" cy="3165600"/>
          </a:xfrm>
          <a:prstGeom prst="rect">
            <a:avLst/>
          </a:prstGeom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342900" lvl="0" marL="45720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/>
              <a:t>Skoulikari, A. (2021, March 17). </a:t>
            </a:r>
            <a:r>
              <a:rPr i="1" lang="en"/>
              <a:t>What is Git? A Beginner’s Guide to Git Version Control</a:t>
            </a:r>
            <a:r>
              <a:rPr lang="en"/>
              <a:t>. FreeCodeCamp.org; freeCodeCamp.org. </a:t>
            </a:r>
            <a:r>
              <a:rPr lang="en" u="sng">
                <a:solidFill>
                  <a:schemeClr val="hlink"/>
                </a:solidFill>
                <a:hlinkClick r:id="rId3"/>
              </a:rPr>
              <a:t>https://www.freecodecamp.org/news/what-is-git-learn-git-version-control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i="1" lang="en"/>
              <a:t>Git - Recording Changes to the Repository</a:t>
            </a:r>
            <a:r>
              <a:rPr lang="en"/>
              <a:t>. (2020). Git-Scm.com. </a:t>
            </a:r>
            <a:r>
              <a:rPr lang="en" u="sng">
                <a:solidFill>
                  <a:schemeClr val="hlink"/>
                </a:solidFill>
                <a:hlinkClick r:id="rId4"/>
              </a:rPr>
              <a:t>https://git-scm.com/book/en/v2/Git-Basics-Recording-Changes-to-the-Repository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en"/>
              <a:t>Atlassian. (2023). </a:t>
            </a:r>
            <a:r>
              <a:rPr i="1" lang="en"/>
              <a:t>Merging vs. Rebasing | Atlassian Git Tutorial</a:t>
            </a:r>
            <a:r>
              <a:rPr lang="en"/>
              <a:t>. Atlassian. </a:t>
            </a:r>
            <a:r>
              <a:rPr lang="en" u="sng">
                <a:solidFill>
                  <a:schemeClr val="hlink"/>
                </a:solidFill>
                <a:hlinkClick r:id="rId5"/>
              </a:rPr>
              <a:t>https://www.atlassian.com/git/tutorials/merging-vs-rebasing</a:t>
            </a:r>
            <a:endParaRPr/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4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43"/>
          <p:cNvSpPr txBox="1"/>
          <p:nvPr>
            <p:ph idx="4294967295" type="title"/>
          </p:nvPr>
        </p:nvSpPr>
        <p:spPr>
          <a:xfrm>
            <a:off x="4901975" y="2366450"/>
            <a:ext cx="5085000" cy="82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20"/>
              <a:buFont typeface="Lato Light"/>
              <a:buNone/>
            </a:pPr>
            <a:r>
              <a:rPr b="1" lang="en" sz="5400">
                <a:solidFill>
                  <a:srgbClr val="27AEE1"/>
                </a:solidFill>
                <a:latin typeface="Montserrat"/>
                <a:ea typeface="Montserrat"/>
                <a:cs typeface="Montserrat"/>
                <a:sym typeface="Montserrat"/>
              </a:rPr>
              <a:t>Q&amp;A</a:t>
            </a:r>
            <a:endParaRPr b="1" sz="5400">
              <a:solidFill>
                <a:srgbClr val="27AEE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20"/>
              <a:buFont typeface="Lato Light"/>
              <a:buNone/>
            </a:pPr>
            <a:r>
              <a:t/>
            </a:r>
            <a:endParaRPr b="1" sz="5420">
              <a:solidFill>
                <a:srgbClr val="27AEE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65" name="Google Shape;265;p43"/>
          <p:cNvPicPr preferRelativeResize="0"/>
          <p:nvPr/>
        </p:nvPicPr>
        <p:blipFill rotWithShape="1">
          <a:blip r:embed="rId4">
            <a:alphaModFix/>
          </a:blip>
          <a:srcRect b="0" l="4496" r="-984" t="17341"/>
          <a:stretch/>
        </p:blipFill>
        <p:spPr>
          <a:xfrm>
            <a:off x="239225" y="2886425"/>
            <a:ext cx="3276575" cy="18709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6180000" dist="28575">
              <a:srgbClr val="000000">
                <a:alpha val="31764"/>
              </a:srgbClr>
            </a:outerShdw>
          </a:effectLst>
        </p:spPr>
      </p:pic>
      <p:pic>
        <p:nvPicPr>
          <p:cNvPr id="266" name="Google Shape;266;p43"/>
          <p:cNvPicPr preferRelativeResize="0"/>
          <p:nvPr/>
        </p:nvPicPr>
        <p:blipFill rotWithShape="1">
          <a:blip r:embed="rId5">
            <a:alphaModFix/>
          </a:blip>
          <a:srcRect b="2995" l="35201" r="26966" t="39949"/>
          <a:stretch/>
        </p:blipFill>
        <p:spPr>
          <a:xfrm>
            <a:off x="3805525" y="2312625"/>
            <a:ext cx="1741373" cy="1750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43"/>
          <p:cNvPicPr preferRelativeResize="0"/>
          <p:nvPr/>
        </p:nvPicPr>
        <p:blipFill rotWithShape="1">
          <a:blip r:embed="rId6">
            <a:alphaModFix/>
          </a:blip>
          <a:srcRect b="5474" l="6969" r="7082" t="8576"/>
          <a:stretch/>
        </p:blipFill>
        <p:spPr>
          <a:xfrm>
            <a:off x="7048500" y="3290650"/>
            <a:ext cx="1795773" cy="119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4"/>
          <p:cNvSpPr txBox="1"/>
          <p:nvPr/>
        </p:nvSpPr>
        <p:spPr>
          <a:xfrm>
            <a:off x="887175" y="2059500"/>
            <a:ext cx="6083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p44"/>
          <p:cNvSpPr txBox="1"/>
          <p:nvPr>
            <p:ph idx="4294967295" type="title"/>
          </p:nvPr>
        </p:nvSpPr>
        <p:spPr>
          <a:xfrm>
            <a:off x="2029500" y="1136000"/>
            <a:ext cx="5085000" cy="82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420"/>
              <a:buFont typeface="Lato Light"/>
              <a:buNone/>
            </a:pPr>
            <a:r>
              <a:rPr b="1" lang="en" sz="5400">
                <a:solidFill>
                  <a:srgbClr val="27AEE1"/>
                </a:solidFill>
                <a:latin typeface="Montserrat"/>
                <a:ea typeface="Montserrat"/>
                <a:cs typeface="Montserrat"/>
                <a:sym typeface="Montserrat"/>
              </a:rPr>
              <a:t>Thank You!</a:t>
            </a:r>
            <a:endParaRPr b="1" sz="5420">
              <a:solidFill>
                <a:srgbClr val="27AEE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74" name="Google Shape;274;p44"/>
          <p:cNvPicPr preferRelativeResize="0"/>
          <p:nvPr/>
        </p:nvPicPr>
        <p:blipFill rotWithShape="1">
          <a:blip r:embed="rId4">
            <a:alphaModFix/>
          </a:blip>
          <a:srcRect b="0" l="25865" r="25976" t="27271"/>
          <a:stretch/>
        </p:blipFill>
        <p:spPr>
          <a:xfrm>
            <a:off x="1371200" y="2958350"/>
            <a:ext cx="1718973" cy="1730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4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166775" y="2274800"/>
            <a:ext cx="2982600" cy="198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4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225975" y="2857500"/>
            <a:ext cx="2116951" cy="1410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Google Shape;102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52350"/>
            <a:ext cx="4419599" cy="3236225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24"/>
          <p:cNvSpPr/>
          <p:nvPr/>
        </p:nvSpPr>
        <p:spPr>
          <a:xfrm>
            <a:off x="4137400" y="752350"/>
            <a:ext cx="433200" cy="433200"/>
          </a:xfrm>
          <a:prstGeom prst="rect">
            <a:avLst/>
          </a:prstGeom>
          <a:solidFill>
            <a:srgbClr val="27AE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4" name="Google Shape;104;p24"/>
          <p:cNvSpPr txBox="1"/>
          <p:nvPr/>
        </p:nvSpPr>
        <p:spPr>
          <a:xfrm>
            <a:off x="4229500" y="738100"/>
            <a:ext cx="249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1</a:t>
            </a:r>
            <a:endParaRPr b="0" i="0" sz="18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5" name="Google Shape;105;p24"/>
          <p:cNvSpPr txBox="1"/>
          <p:nvPr/>
        </p:nvSpPr>
        <p:spPr>
          <a:xfrm>
            <a:off x="4885775" y="848500"/>
            <a:ext cx="3237600" cy="2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0775" lIns="81550" spcFirstLastPara="1" rIns="81550" wrap="square" tIns="4077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F5A67"/>
              </a:buClr>
              <a:buSzPts val="900"/>
              <a:buFont typeface="Arial"/>
              <a:buNone/>
            </a:pPr>
            <a:r>
              <a:rPr lang="en" sz="1700">
                <a:solidFill>
                  <a:srgbClr val="4F5A67"/>
                </a:solidFill>
                <a:latin typeface="Montserrat"/>
                <a:ea typeface="Montserrat"/>
                <a:cs typeface="Montserrat"/>
                <a:sym typeface="Montserrat"/>
              </a:rPr>
              <a:t>Git / GitHub Overview</a:t>
            </a:r>
            <a:endParaRPr b="0" i="0" sz="17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6" name="Google Shape;106;p24"/>
          <p:cNvSpPr/>
          <p:nvPr/>
        </p:nvSpPr>
        <p:spPr>
          <a:xfrm>
            <a:off x="4137400" y="1391225"/>
            <a:ext cx="433200" cy="433200"/>
          </a:xfrm>
          <a:prstGeom prst="rect">
            <a:avLst/>
          </a:prstGeom>
          <a:solidFill>
            <a:srgbClr val="1C8CC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7" name="Google Shape;107;p24"/>
          <p:cNvSpPr txBox="1"/>
          <p:nvPr/>
        </p:nvSpPr>
        <p:spPr>
          <a:xfrm>
            <a:off x="4207825" y="1376975"/>
            <a:ext cx="249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2</a:t>
            </a:r>
            <a:endParaRPr b="0" i="0" sz="18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8" name="Google Shape;108;p24"/>
          <p:cNvSpPr txBox="1"/>
          <p:nvPr/>
        </p:nvSpPr>
        <p:spPr>
          <a:xfrm>
            <a:off x="4885775" y="1487375"/>
            <a:ext cx="4258200" cy="2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0775" lIns="81550" spcFirstLastPara="1" rIns="81550" wrap="square" tIns="4077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F5A67"/>
              </a:buClr>
              <a:buSzPts val="900"/>
              <a:buFont typeface="Arial"/>
              <a:buNone/>
            </a:pPr>
            <a:r>
              <a:rPr lang="en" sz="1700">
                <a:solidFill>
                  <a:srgbClr val="4F5A67"/>
                </a:solidFill>
                <a:latin typeface="Montserrat"/>
                <a:ea typeface="Montserrat"/>
                <a:cs typeface="Montserrat"/>
                <a:sym typeface="Montserrat"/>
              </a:rPr>
              <a:t>Git Repository - Recording Changes</a:t>
            </a:r>
            <a:endParaRPr b="0" i="0" sz="17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9" name="Google Shape;109;p24"/>
          <p:cNvSpPr/>
          <p:nvPr/>
        </p:nvSpPr>
        <p:spPr>
          <a:xfrm>
            <a:off x="4137400" y="2030100"/>
            <a:ext cx="433200" cy="433200"/>
          </a:xfrm>
          <a:prstGeom prst="rect">
            <a:avLst/>
          </a:prstGeom>
          <a:solidFill>
            <a:srgbClr val="08548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0" name="Google Shape;110;p24"/>
          <p:cNvSpPr txBox="1"/>
          <p:nvPr/>
        </p:nvSpPr>
        <p:spPr>
          <a:xfrm>
            <a:off x="4207825" y="2015850"/>
            <a:ext cx="249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3</a:t>
            </a:r>
            <a:endParaRPr b="0" i="0" sz="18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1" name="Google Shape;111;p24"/>
          <p:cNvSpPr txBox="1"/>
          <p:nvPr/>
        </p:nvSpPr>
        <p:spPr>
          <a:xfrm>
            <a:off x="4885775" y="2126250"/>
            <a:ext cx="3237600" cy="2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0775" lIns="81550" spcFirstLastPara="1" rIns="81550" wrap="square" tIns="4077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F5A67"/>
              </a:buClr>
              <a:buSzPts val="900"/>
              <a:buFont typeface="Arial"/>
              <a:buNone/>
            </a:pPr>
            <a:r>
              <a:rPr lang="en" sz="1700">
                <a:solidFill>
                  <a:srgbClr val="4F5A67"/>
                </a:solidFill>
                <a:latin typeface="Montserrat"/>
                <a:ea typeface="Montserrat"/>
                <a:cs typeface="Montserrat"/>
                <a:sym typeface="Montserrat"/>
              </a:rPr>
              <a:t>Basic Git Commands</a:t>
            </a:r>
            <a:endParaRPr b="0" i="0" sz="17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2" name="Google Shape;112;p24"/>
          <p:cNvSpPr/>
          <p:nvPr/>
        </p:nvSpPr>
        <p:spPr>
          <a:xfrm>
            <a:off x="4137400" y="2668975"/>
            <a:ext cx="433200" cy="433200"/>
          </a:xfrm>
          <a:prstGeom prst="rect">
            <a:avLst/>
          </a:prstGeom>
          <a:solidFill>
            <a:srgbClr val="7FC24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3" name="Google Shape;113;p24"/>
          <p:cNvSpPr txBox="1"/>
          <p:nvPr/>
        </p:nvSpPr>
        <p:spPr>
          <a:xfrm>
            <a:off x="4207825" y="2654725"/>
            <a:ext cx="249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4</a:t>
            </a:r>
            <a:endParaRPr b="0" i="0" sz="18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4" name="Google Shape;114;p24"/>
          <p:cNvSpPr txBox="1"/>
          <p:nvPr/>
        </p:nvSpPr>
        <p:spPr>
          <a:xfrm>
            <a:off x="4885775" y="2765125"/>
            <a:ext cx="3237600" cy="2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0775" lIns="81550" spcFirstLastPara="1" rIns="81550" wrap="square" tIns="4077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F5A67"/>
              </a:buClr>
              <a:buSzPts val="900"/>
              <a:buFont typeface="Arial"/>
              <a:buNone/>
            </a:pPr>
            <a:r>
              <a:rPr lang="en" sz="1700">
                <a:solidFill>
                  <a:srgbClr val="4F5A67"/>
                </a:solidFill>
                <a:latin typeface="Montserrat"/>
                <a:ea typeface="Montserrat"/>
                <a:cs typeface="Montserrat"/>
                <a:sym typeface="Montserrat"/>
              </a:rPr>
              <a:t>Working with GitHub</a:t>
            </a:r>
            <a:endParaRPr b="0" i="0" sz="17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15" name="Google Shape;115;p24"/>
          <p:cNvCxnSpPr/>
          <p:nvPr/>
        </p:nvCxnSpPr>
        <p:spPr>
          <a:xfrm>
            <a:off x="4961557" y="1824425"/>
            <a:ext cx="3897600" cy="0"/>
          </a:xfrm>
          <a:prstGeom prst="straightConnector1">
            <a:avLst/>
          </a:prstGeom>
          <a:noFill/>
          <a:ln cap="flat" cmpd="sng" w="9525">
            <a:solidFill>
              <a:srgbClr val="D6E9F3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6" name="Google Shape;116;p24"/>
          <p:cNvSpPr txBox="1"/>
          <p:nvPr>
            <p:ph idx="4294967295" type="title"/>
          </p:nvPr>
        </p:nvSpPr>
        <p:spPr>
          <a:xfrm>
            <a:off x="474125" y="4935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2220">
                <a:solidFill>
                  <a:srgbClr val="27AEE1"/>
                </a:solidFill>
                <a:latin typeface="Montserrat"/>
                <a:ea typeface="Montserrat"/>
                <a:cs typeface="Montserrat"/>
                <a:sym typeface="Montserrat"/>
              </a:rPr>
              <a:t>AGENDA</a:t>
            </a:r>
            <a:endParaRPr b="1" sz="2220">
              <a:solidFill>
                <a:srgbClr val="27AEE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7" name="Google Shape;117;p2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18" name="Google Shape;118;p24"/>
          <p:cNvCxnSpPr/>
          <p:nvPr/>
        </p:nvCxnSpPr>
        <p:spPr>
          <a:xfrm>
            <a:off x="4961557" y="1185550"/>
            <a:ext cx="3897600" cy="0"/>
          </a:xfrm>
          <a:prstGeom prst="straightConnector1">
            <a:avLst/>
          </a:prstGeom>
          <a:noFill/>
          <a:ln cap="flat" cmpd="sng" w="9525">
            <a:solidFill>
              <a:srgbClr val="D6E9F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9" name="Google Shape;119;p24"/>
          <p:cNvCxnSpPr/>
          <p:nvPr/>
        </p:nvCxnSpPr>
        <p:spPr>
          <a:xfrm>
            <a:off x="4961557" y="2477550"/>
            <a:ext cx="3897600" cy="0"/>
          </a:xfrm>
          <a:prstGeom prst="straightConnector1">
            <a:avLst/>
          </a:prstGeom>
          <a:noFill/>
          <a:ln cap="flat" cmpd="sng" w="9525">
            <a:solidFill>
              <a:srgbClr val="D6E9F3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0" name="Google Shape;120;p24"/>
          <p:cNvCxnSpPr/>
          <p:nvPr/>
        </p:nvCxnSpPr>
        <p:spPr>
          <a:xfrm>
            <a:off x="4961557" y="3116425"/>
            <a:ext cx="3897600" cy="0"/>
          </a:xfrm>
          <a:prstGeom prst="straightConnector1">
            <a:avLst/>
          </a:prstGeom>
          <a:noFill/>
          <a:ln cap="flat" cmpd="sng" w="9525">
            <a:solidFill>
              <a:srgbClr val="D6E9F3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5"/>
          <p:cNvSpPr txBox="1"/>
          <p:nvPr>
            <p:ph type="title"/>
          </p:nvPr>
        </p:nvSpPr>
        <p:spPr>
          <a:xfrm>
            <a:off x="1489350" y="2313325"/>
            <a:ext cx="61653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</a:pPr>
            <a:r>
              <a:rPr b="1" lang="en">
                <a:latin typeface="Montserrat"/>
                <a:ea typeface="Montserrat"/>
                <a:cs typeface="Montserrat"/>
                <a:sym typeface="Montserrat"/>
              </a:rPr>
              <a:t>GIT / GITHUB OVERVIEW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6"/>
          <p:cNvSpPr txBox="1"/>
          <p:nvPr>
            <p:ph type="title"/>
          </p:nvPr>
        </p:nvSpPr>
        <p:spPr>
          <a:xfrm>
            <a:off x="423525" y="437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b="1" lang="en">
                <a:solidFill>
                  <a:srgbClr val="27AEE1"/>
                </a:solidFill>
                <a:latin typeface="Montserrat"/>
                <a:ea typeface="Montserrat"/>
                <a:cs typeface="Montserrat"/>
                <a:sym typeface="Montserrat"/>
              </a:rPr>
              <a:t>Git / Github Overview</a:t>
            </a:r>
            <a:endParaRPr>
              <a:solidFill>
                <a:srgbClr val="27AEE1"/>
              </a:solidFill>
            </a:endParaRPr>
          </a:p>
        </p:txBody>
      </p:sp>
      <p:pic>
        <p:nvPicPr>
          <p:cNvPr id="131" name="Google Shape;13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88537" y="540225"/>
            <a:ext cx="2566926" cy="107190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6"/>
          <p:cNvSpPr/>
          <p:nvPr/>
        </p:nvSpPr>
        <p:spPr>
          <a:xfrm>
            <a:off x="2582850" y="1812575"/>
            <a:ext cx="3978300" cy="572700"/>
          </a:xfrm>
          <a:prstGeom prst="roundRect">
            <a:avLst>
              <a:gd fmla="val 16667" name="adj"/>
            </a:avLst>
          </a:prstGeom>
          <a:solidFill>
            <a:srgbClr val="C1ECF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3E1E"/>
                </a:solidFill>
              </a:rPr>
              <a:t>D</a:t>
            </a:r>
            <a:r>
              <a:rPr lang="en" sz="1600"/>
              <a:t>istributed </a:t>
            </a:r>
            <a:r>
              <a:rPr b="1" lang="en" sz="1600">
                <a:solidFill>
                  <a:srgbClr val="FF3E1E"/>
                </a:solidFill>
              </a:rPr>
              <a:t>V</a:t>
            </a:r>
            <a:r>
              <a:rPr lang="en" sz="1600"/>
              <a:t>ersion </a:t>
            </a:r>
            <a:r>
              <a:rPr b="1" lang="en" sz="1600">
                <a:solidFill>
                  <a:srgbClr val="FF3E1E"/>
                </a:solidFill>
              </a:rPr>
              <a:t>C</a:t>
            </a:r>
            <a:r>
              <a:rPr lang="en" sz="1600"/>
              <a:t>ontrol </a:t>
            </a:r>
            <a:r>
              <a:rPr b="1" lang="en" sz="1600">
                <a:solidFill>
                  <a:srgbClr val="FF3E1E"/>
                </a:solidFill>
              </a:rPr>
              <a:t>S</a:t>
            </a:r>
            <a:r>
              <a:rPr lang="en" sz="1600"/>
              <a:t>ystem (DVCS)</a:t>
            </a:r>
            <a:endParaRPr sz="1600"/>
          </a:p>
        </p:txBody>
      </p:sp>
      <p:pic>
        <p:nvPicPr>
          <p:cNvPr id="133" name="Google Shape;133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82850" y="2907800"/>
            <a:ext cx="1371600" cy="137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89550" y="2907800"/>
            <a:ext cx="1371600" cy="137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6"/>
          <p:cNvSpPr/>
          <p:nvPr/>
        </p:nvSpPr>
        <p:spPr>
          <a:xfrm rot="2697184">
            <a:off x="5290463" y="2473002"/>
            <a:ext cx="518027" cy="347048"/>
          </a:xfrm>
          <a:prstGeom prst="notchedRightArrow">
            <a:avLst>
              <a:gd fmla="val 50000" name="adj1"/>
              <a:gd fmla="val 50000" name="adj2"/>
            </a:avLst>
          </a:prstGeom>
          <a:solidFill>
            <a:srgbClr val="25AEE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26"/>
          <p:cNvSpPr/>
          <p:nvPr/>
        </p:nvSpPr>
        <p:spPr>
          <a:xfrm flipH="1" rot="-2697184">
            <a:off x="3335500" y="2473015"/>
            <a:ext cx="518027" cy="347048"/>
          </a:xfrm>
          <a:prstGeom prst="notchedRightArrow">
            <a:avLst>
              <a:gd fmla="val 50000" name="adj1"/>
              <a:gd fmla="val 50000" name="adj2"/>
            </a:avLst>
          </a:prstGeom>
          <a:solidFill>
            <a:srgbClr val="25AEE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26"/>
          <p:cNvSpPr txBox="1"/>
          <p:nvPr/>
        </p:nvSpPr>
        <p:spPr>
          <a:xfrm>
            <a:off x="2582850" y="4279400"/>
            <a:ext cx="1371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Track changes</a:t>
            </a:r>
            <a:endParaRPr/>
          </a:p>
        </p:txBody>
      </p:sp>
      <p:sp>
        <p:nvSpPr>
          <p:cNvPr id="138" name="Google Shape;138;p26"/>
          <p:cNvSpPr txBox="1"/>
          <p:nvPr/>
        </p:nvSpPr>
        <p:spPr>
          <a:xfrm>
            <a:off x="5189550" y="4279400"/>
            <a:ext cx="1371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Collaborate</a:t>
            </a:r>
            <a:endParaRPr/>
          </a:p>
        </p:txBody>
      </p:sp>
      <p:sp>
        <p:nvSpPr>
          <p:cNvPr id="139" name="Google Shape;139;p2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7"/>
          <p:cNvSpPr txBox="1"/>
          <p:nvPr>
            <p:ph type="title"/>
          </p:nvPr>
        </p:nvSpPr>
        <p:spPr>
          <a:xfrm>
            <a:off x="423525" y="437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None/>
            </a:pPr>
            <a:r>
              <a:rPr b="1" lang="en">
                <a:solidFill>
                  <a:srgbClr val="27AEE1"/>
                </a:solidFill>
                <a:latin typeface="Montserrat"/>
                <a:ea typeface="Montserrat"/>
                <a:cs typeface="Montserrat"/>
                <a:sym typeface="Montserrat"/>
              </a:rPr>
              <a:t>Git / Github Overview</a:t>
            </a:r>
            <a:endParaRPr>
              <a:solidFill>
                <a:srgbClr val="27AEE1"/>
              </a:solidFill>
            </a:endParaRPr>
          </a:p>
        </p:txBody>
      </p:sp>
      <p:sp>
        <p:nvSpPr>
          <p:cNvPr id="145" name="Google Shape;145;p27"/>
          <p:cNvSpPr/>
          <p:nvPr/>
        </p:nvSpPr>
        <p:spPr>
          <a:xfrm rot="5398009">
            <a:off x="4312946" y="1937812"/>
            <a:ext cx="518100" cy="347100"/>
          </a:xfrm>
          <a:prstGeom prst="notchedRightArrow">
            <a:avLst>
              <a:gd fmla="val 50000" name="adj1"/>
              <a:gd fmla="val 50000" name="adj2"/>
            </a:avLst>
          </a:prstGeom>
          <a:solidFill>
            <a:srgbClr val="25AEE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27"/>
          <p:cNvSpPr txBox="1"/>
          <p:nvPr/>
        </p:nvSpPr>
        <p:spPr>
          <a:xfrm>
            <a:off x="3150750" y="4063925"/>
            <a:ext cx="2842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Provides a cloud-based Git repository hosting service</a:t>
            </a:r>
            <a:endParaRPr/>
          </a:p>
        </p:txBody>
      </p:sp>
      <p:pic>
        <p:nvPicPr>
          <p:cNvPr id="147" name="Google Shape;147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3925" y="482575"/>
            <a:ext cx="2176148" cy="122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86200" y="2493263"/>
            <a:ext cx="1371600" cy="1371600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8"/>
          <p:cNvSpPr txBox="1"/>
          <p:nvPr>
            <p:ph type="title"/>
          </p:nvPr>
        </p:nvSpPr>
        <p:spPr>
          <a:xfrm>
            <a:off x="1489350" y="2313325"/>
            <a:ext cx="61653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 REPOSITORY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RECORDING CHANGES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9"/>
          <p:cNvSpPr txBox="1"/>
          <p:nvPr>
            <p:ph type="title"/>
          </p:nvPr>
        </p:nvSpPr>
        <p:spPr>
          <a:xfrm>
            <a:off x="423525" y="437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 Repository - Recording Changes</a:t>
            </a:r>
            <a:endParaRPr/>
          </a:p>
        </p:txBody>
      </p:sp>
      <p:pic>
        <p:nvPicPr>
          <p:cNvPr id="160" name="Google Shape;160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1600" y="1190663"/>
            <a:ext cx="2874600" cy="2762175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9"/>
          <p:cNvSpPr txBox="1"/>
          <p:nvPr/>
        </p:nvSpPr>
        <p:spPr>
          <a:xfrm>
            <a:off x="423525" y="2140800"/>
            <a:ext cx="14163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g</a:t>
            </a:r>
            <a:r>
              <a:rPr lang="en" sz="2200"/>
              <a:t>it init</a:t>
            </a:r>
            <a:endParaRPr sz="2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g</a:t>
            </a:r>
            <a:r>
              <a:rPr lang="en" sz="2200"/>
              <a:t>it clone</a:t>
            </a:r>
            <a:endParaRPr sz="2200"/>
          </a:p>
        </p:txBody>
      </p:sp>
      <p:sp>
        <p:nvSpPr>
          <p:cNvPr id="162" name="Google Shape;162;p29"/>
          <p:cNvSpPr/>
          <p:nvPr/>
        </p:nvSpPr>
        <p:spPr>
          <a:xfrm rot="-1991">
            <a:off x="1754846" y="2398212"/>
            <a:ext cx="518100" cy="347100"/>
          </a:xfrm>
          <a:prstGeom prst="notchedRightArrow">
            <a:avLst>
              <a:gd fmla="val 50000" name="adj1"/>
              <a:gd fmla="val 50000" name="adj2"/>
            </a:avLst>
          </a:prstGeom>
          <a:solidFill>
            <a:srgbClr val="25AEE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3" name="Google Shape;163;p29"/>
          <p:cNvCxnSpPr/>
          <p:nvPr/>
        </p:nvCxnSpPr>
        <p:spPr>
          <a:xfrm flipH="1">
            <a:off x="4631775" y="1094600"/>
            <a:ext cx="1506600" cy="459300"/>
          </a:xfrm>
          <a:prstGeom prst="straightConnector1">
            <a:avLst/>
          </a:prstGeom>
          <a:noFill/>
          <a:ln cap="flat" cmpd="sng" w="76200">
            <a:solidFill>
              <a:srgbClr val="FF3E1E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4" name="Google Shape;164;p29"/>
          <p:cNvSpPr txBox="1"/>
          <p:nvPr/>
        </p:nvSpPr>
        <p:spPr>
          <a:xfrm>
            <a:off x="6191025" y="835675"/>
            <a:ext cx="2671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3E1E"/>
                </a:solidFill>
              </a:rPr>
              <a:t>Project Folder</a:t>
            </a:r>
            <a:endParaRPr sz="2200">
              <a:solidFill>
                <a:srgbClr val="FF3E1E"/>
              </a:solidFill>
            </a:endParaRPr>
          </a:p>
        </p:txBody>
      </p:sp>
      <p:cxnSp>
        <p:nvCxnSpPr>
          <p:cNvPr id="165" name="Google Shape;165;p29"/>
          <p:cNvCxnSpPr/>
          <p:nvPr/>
        </p:nvCxnSpPr>
        <p:spPr>
          <a:xfrm rot="10800000">
            <a:off x="3538500" y="2671350"/>
            <a:ext cx="2664300" cy="0"/>
          </a:xfrm>
          <a:prstGeom prst="straightConnector1">
            <a:avLst/>
          </a:prstGeom>
          <a:noFill/>
          <a:ln cap="flat" cmpd="sng" w="76200">
            <a:solidFill>
              <a:srgbClr val="FF3E1E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66" name="Google Shape;166;p29"/>
          <p:cNvSpPr txBox="1"/>
          <p:nvPr/>
        </p:nvSpPr>
        <p:spPr>
          <a:xfrm>
            <a:off x="6272325" y="2409750"/>
            <a:ext cx="26718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3E1E"/>
                </a:solidFill>
              </a:rPr>
              <a:t>Local Repository</a:t>
            </a:r>
            <a:endParaRPr sz="2200">
              <a:solidFill>
                <a:srgbClr val="FF3E1E"/>
              </a:solidFill>
            </a:endParaRPr>
          </a:p>
        </p:txBody>
      </p:sp>
      <p:sp>
        <p:nvSpPr>
          <p:cNvPr id="167" name="Google Shape;167;p2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0"/>
          <p:cNvSpPr txBox="1"/>
          <p:nvPr>
            <p:ph type="title"/>
          </p:nvPr>
        </p:nvSpPr>
        <p:spPr>
          <a:xfrm>
            <a:off x="423525" y="437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Git Repository - Recording Changes</a:t>
            </a:r>
            <a:endParaRPr/>
          </a:p>
        </p:txBody>
      </p:sp>
      <p:pic>
        <p:nvPicPr>
          <p:cNvPr id="173" name="Google Shape;17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0" y="1076675"/>
            <a:ext cx="7620000" cy="31432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4" name="Google Shape;174;p30"/>
          <p:cNvGrpSpPr/>
          <p:nvPr/>
        </p:nvGrpSpPr>
        <p:grpSpPr>
          <a:xfrm>
            <a:off x="2612950" y="445379"/>
            <a:ext cx="5967300" cy="1249585"/>
            <a:chOff x="2612950" y="673950"/>
            <a:chExt cx="5967300" cy="1373925"/>
          </a:xfrm>
        </p:grpSpPr>
        <p:sp>
          <p:nvSpPr>
            <p:cNvPr id="175" name="Google Shape;175;p30"/>
            <p:cNvSpPr/>
            <p:nvPr/>
          </p:nvSpPr>
          <p:spPr>
            <a:xfrm>
              <a:off x="2612950" y="1224075"/>
              <a:ext cx="5967300" cy="823800"/>
            </a:xfrm>
            <a:prstGeom prst="rect">
              <a:avLst/>
            </a:prstGeom>
            <a:noFill/>
            <a:ln cap="flat" cmpd="sng" w="76200">
              <a:solidFill>
                <a:srgbClr val="FF3E1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30"/>
            <p:cNvSpPr txBox="1"/>
            <p:nvPr/>
          </p:nvSpPr>
          <p:spPr>
            <a:xfrm>
              <a:off x="5008150" y="673950"/>
              <a:ext cx="1176900" cy="54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000">
                  <a:solidFill>
                    <a:srgbClr val="FF3E1E"/>
                  </a:solidFill>
                </a:rPr>
                <a:t>Tracked</a:t>
              </a:r>
              <a:endParaRPr b="1" sz="2000">
                <a:solidFill>
                  <a:srgbClr val="FF3E1E"/>
                </a:solidFill>
              </a:endParaRPr>
            </a:p>
          </p:txBody>
        </p:sp>
      </p:grpSp>
      <p:sp>
        <p:nvSpPr>
          <p:cNvPr id="177" name="Google Shape;177;p30"/>
          <p:cNvSpPr txBox="1"/>
          <p:nvPr/>
        </p:nvSpPr>
        <p:spPr>
          <a:xfrm>
            <a:off x="423525" y="4196300"/>
            <a:ext cx="6779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</a:t>
            </a:r>
            <a:r>
              <a:rPr i="1" lang="en"/>
              <a:t>Git - Recording Changes to the Repository</a:t>
            </a:r>
            <a:r>
              <a:rPr lang="en"/>
              <a:t>, 2020)</a:t>
            </a:r>
            <a:endParaRPr/>
          </a:p>
        </p:txBody>
      </p:sp>
      <p:sp>
        <p:nvSpPr>
          <p:cNvPr id="178" name="Google Shape;178;p3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